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31"/>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7" r:id="rId39"/>
    <p:sldId id="378" r:id="rId40"/>
    <p:sldId id="379" r:id="rId41"/>
    <p:sldId id="380" r:id="rId42"/>
    <p:sldId id="381" r:id="rId43"/>
    <p:sldId id="382" r:id="rId44"/>
    <p:sldId id="383" r:id="rId45"/>
    <p:sldId id="260" r:id="rId46"/>
    <p:sldId id="262" r:id="rId47"/>
    <p:sldId id="261" r:id="rId48"/>
    <p:sldId id="263" r:id="rId49"/>
    <p:sldId id="264" r:id="rId50"/>
    <p:sldId id="266"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6" r:id="rId100"/>
    <p:sldId id="317" r:id="rId101"/>
    <p:sldId id="318" r:id="rId102"/>
    <p:sldId id="319" r:id="rId103"/>
    <p:sldId id="320" r:id="rId104"/>
    <p:sldId id="321" r:id="rId105"/>
    <p:sldId id="322" r:id="rId106"/>
    <p:sldId id="323" r:id="rId107"/>
    <p:sldId id="324" r:id="rId108"/>
    <p:sldId id="325" r:id="rId109"/>
    <p:sldId id="326" r:id="rId110"/>
    <p:sldId id="327" r:id="rId111"/>
    <p:sldId id="328" r:id="rId112"/>
    <p:sldId id="329" r:id="rId113"/>
    <p:sldId id="330" r:id="rId114"/>
    <p:sldId id="331" r:id="rId115"/>
    <p:sldId id="332" r:id="rId116"/>
    <p:sldId id="333" r:id="rId117"/>
    <p:sldId id="334" r:id="rId118"/>
    <p:sldId id="335" r:id="rId119"/>
    <p:sldId id="336" r:id="rId120"/>
    <p:sldId id="337" r:id="rId121"/>
    <p:sldId id="338" r:id="rId122"/>
    <p:sldId id="339" r:id="rId123"/>
    <p:sldId id="340" r:id="rId124"/>
    <p:sldId id="341" r:id="rId125"/>
    <p:sldId id="342" r:id="rId126"/>
    <p:sldId id="343" r:id="rId127"/>
    <p:sldId id="344" r:id="rId128"/>
    <p:sldId id="345" r:id="rId129"/>
    <p:sldId id="346" r:id="rId130"/>
  </p:sldIdLst>
  <p:sldSz cx="9144000" cy="5143500" type="screen16x9"/>
  <p:notesSz cx="6858000" cy="9144000"/>
  <p:embeddedFontLst>
    <p:embeddedFont>
      <p:font typeface="Crimson Text" panose="020B0604020202020204" charset="0"/>
      <p:regular r:id="rId132"/>
      <p:bold r:id="rId133"/>
      <p:italic r:id="rId134"/>
      <p:boldItalic r:id="rId135"/>
    </p:embeddedFont>
    <p:embeddedFont>
      <p:font typeface="Proxima Nova Semibold" panose="020B0604020202020204" charset="0"/>
      <p:regular r:id="rId136"/>
      <p:bold r:id="rId137"/>
      <p:boldItalic r:id="rId138"/>
    </p:embeddedFont>
    <p:embeddedFont>
      <p:font typeface="Cambria Math" panose="02040503050406030204" pitchFamily="18" charset="0"/>
      <p:regular r:id="rId139"/>
    </p:embeddedFont>
    <p:embeddedFont>
      <p:font typeface="Open Sans SemiBold" panose="020B0604020202020204" charset="0"/>
      <p:regular r:id="rId140"/>
      <p:bold r:id="rId141"/>
      <p:italic r:id="rId142"/>
      <p:boldItalic r:id="rId143"/>
    </p:embeddedFont>
    <p:embeddedFont>
      <p:font typeface="Calibri" panose="020F0502020204030204" pitchFamily="34" charset="0"/>
      <p:regular r:id="rId144"/>
      <p:bold r:id="rId145"/>
      <p:italic r:id="rId146"/>
      <p:boldItalic r:id="rId147"/>
    </p:embeddedFont>
    <p:embeddedFont>
      <p:font typeface="Merriweather Light" panose="020B0604020202020204" charset="0"/>
      <p:regular r:id="rId148"/>
      <p:bold r:id="rId149"/>
      <p:italic r:id="rId150"/>
      <p:boldItalic r:id="rId151"/>
    </p:embeddedFont>
    <p:embeddedFont>
      <p:font typeface="Oswald" panose="020B0604020202020204" charset="0"/>
      <p:regular r:id="rId152"/>
      <p:bold r:id="rId153"/>
    </p:embeddedFont>
    <p:embeddedFont>
      <p:font typeface="Proxima Nova" panose="020B0604020202020204" charset="0"/>
      <p:regular r:id="rId154"/>
      <p:bold r:id="rId155"/>
      <p:italic r:id="rId156"/>
      <p:boldItalic r:id="rId157"/>
    </p:embeddedFont>
    <p:embeddedFont>
      <p:font typeface="Vidaloka" panose="020B0604020202020204" charset="0"/>
      <p:regular r:id="rId158"/>
    </p:embeddedFont>
    <p:embeddedFont>
      <p:font typeface="Montserrat" panose="020B0604020202020204" charset="0"/>
      <p:regular r:id="rId159"/>
      <p:bold r:id="rId160"/>
      <p:italic r:id="rId161"/>
      <p:boldItalic r:id="rId162"/>
    </p:embeddedFont>
    <p:embeddedFont>
      <p:font typeface="Mako" panose="020B0604020202020204" charset="0"/>
      <p:regular r:id="rId163"/>
    </p:embeddedFont>
    <p:embeddedFont>
      <p:font typeface="Open Sans" panose="020B0604020202020204" charset="0"/>
      <p:regular r:id="rId164"/>
      <p:bold r:id="rId165"/>
      <p:italic r:id="rId166"/>
      <p:boldItalic r:id="rId167"/>
    </p:embeddedFont>
    <p:embeddedFont>
      <p:font typeface="Russo One" panose="020B0604020202020204" charset="0"/>
      <p:regular r:id="rId168"/>
    </p:embeddedFont>
    <p:embeddedFont>
      <p:font typeface="Roboto Medium" panose="020B0604020202020204" charset="0"/>
      <p:regular r:id="rId169"/>
      <p:bold r:id="rId170"/>
      <p:italic r:id="rId171"/>
      <p:boldItalic r:id="rId172"/>
    </p:embeddedFont>
    <p:embeddedFont>
      <p:font typeface="PT Sans" panose="020B0604020202020204" charset="0"/>
      <p:regular r:id="rId173"/>
      <p:bold r:id="rId174"/>
      <p:italic r:id="rId175"/>
      <p:boldItalic r:id="rId176"/>
    </p:embeddedFont>
    <p:embeddedFont>
      <p:font typeface="Amatic SC" panose="020B0604020202020204" charset="-79"/>
      <p:regular r:id="rId177"/>
      <p:bold r:id="rId178"/>
    </p:embeddedFont>
    <p:embeddedFont>
      <p:font typeface="Consolas" panose="020B0609020204030204" pitchFamily="49" charset="0"/>
      <p:regular r:id="rId179"/>
      <p:bold r:id="rId180"/>
      <p:italic r:id="rId181"/>
      <p:boldItalic r:id="rId182"/>
    </p:embeddedFont>
    <p:embeddedFont>
      <p:font typeface="Lato" panose="020B0604020202020204" charset="0"/>
      <p:regular r:id="rId183"/>
      <p:bold r:id="rId184"/>
      <p:italic r:id="rId185"/>
      <p:boldItalic r:id="rId1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6" y="62"/>
      </p:cViewPr>
      <p:guideLst/>
    </p:cSldViewPr>
  </p:slideViewPr>
  <p:notesTextViewPr>
    <p:cViewPr>
      <p:scale>
        <a:sx n="1" d="1"/>
        <a:sy n="1" d="1"/>
      </p:scale>
      <p:origin x="0" y="0"/>
    </p:cViewPr>
  </p:notesTextViewPr>
  <p:sorterViewPr>
    <p:cViewPr>
      <p:scale>
        <a:sx n="100" d="100"/>
        <a:sy n="100" d="100"/>
      </p:scale>
      <p:origin x="0" y="-514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2.fntdata"/><Relationship Id="rId138" Type="http://schemas.openxmlformats.org/officeDocument/2006/relationships/font" Target="fonts/font7.fntdata"/><Relationship Id="rId154" Type="http://schemas.openxmlformats.org/officeDocument/2006/relationships/font" Target="fonts/font23.fntdata"/><Relationship Id="rId159" Type="http://schemas.openxmlformats.org/officeDocument/2006/relationships/font" Target="fonts/font28.fntdata"/><Relationship Id="rId175" Type="http://schemas.openxmlformats.org/officeDocument/2006/relationships/font" Target="fonts/font44.fntdata"/><Relationship Id="rId170" Type="http://schemas.openxmlformats.org/officeDocument/2006/relationships/font" Target="fonts/font39.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font" Target="fonts/font13.fntdata"/><Relationship Id="rId149" Type="http://schemas.openxmlformats.org/officeDocument/2006/relationships/font" Target="fonts/font18.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29.fntdata"/><Relationship Id="rId165" Type="http://schemas.openxmlformats.org/officeDocument/2006/relationships/font" Target="fonts/font34.fntdata"/><Relationship Id="rId181" Type="http://schemas.openxmlformats.org/officeDocument/2006/relationships/font" Target="fonts/font50.fntdata"/><Relationship Id="rId186" Type="http://schemas.openxmlformats.org/officeDocument/2006/relationships/font" Target="fonts/font55.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19.fntdata"/><Relationship Id="rId155" Type="http://schemas.openxmlformats.org/officeDocument/2006/relationships/font" Target="fonts/font24.fntdata"/><Relationship Id="rId171" Type="http://schemas.openxmlformats.org/officeDocument/2006/relationships/font" Target="fonts/font40.fntdata"/><Relationship Id="rId176" Type="http://schemas.openxmlformats.org/officeDocument/2006/relationships/font" Target="fonts/font45.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9.fntdata"/><Relationship Id="rId145" Type="http://schemas.openxmlformats.org/officeDocument/2006/relationships/font" Target="fonts/font14.fntdata"/><Relationship Id="rId161" Type="http://schemas.openxmlformats.org/officeDocument/2006/relationships/font" Target="fonts/font30.fntdata"/><Relationship Id="rId166" Type="http://schemas.openxmlformats.org/officeDocument/2006/relationships/font" Target="fonts/font35.fntdata"/><Relationship Id="rId182" Type="http://schemas.openxmlformats.org/officeDocument/2006/relationships/font" Target="fonts/font51.fntdata"/><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font" Target="fonts/font4.fntdata"/><Relationship Id="rId151" Type="http://schemas.openxmlformats.org/officeDocument/2006/relationships/font" Target="fonts/font20.fntdata"/><Relationship Id="rId156" Type="http://schemas.openxmlformats.org/officeDocument/2006/relationships/font" Target="fonts/font25.fntdata"/><Relationship Id="rId177" Type="http://schemas.openxmlformats.org/officeDocument/2006/relationships/font" Target="fonts/font46.fntdata"/><Relationship Id="rId172" Type="http://schemas.openxmlformats.org/officeDocument/2006/relationships/font" Target="fonts/font41.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10.fntdata"/><Relationship Id="rId146" Type="http://schemas.openxmlformats.org/officeDocument/2006/relationships/font" Target="fonts/font15.fntdata"/><Relationship Id="rId167" Type="http://schemas.openxmlformats.org/officeDocument/2006/relationships/font" Target="fonts/font36.fntdata"/><Relationship Id="rId188"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31.fntdata"/><Relationship Id="rId183" Type="http://schemas.openxmlformats.org/officeDocument/2006/relationships/font" Target="fonts/font52.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notesMaster" Target="notesMasters/notesMaster1.xml"/><Relationship Id="rId136" Type="http://schemas.openxmlformats.org/officeDocument/2006/relationships/font" Target="fonts/font5.fntdata"/><Relationship Id="rId157" Type="http://schemas.openxmlformats.org/officeDocument/2006/relationships/font" Target="fonts/font26.fntdata"/><Relationship Id="rId178" Type="http://schemas.openxmlformats.org/officeDocument/2006/relationships/font" Target="fonts/font47.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21.fntdata"/><Relationship Id="rId173" Type="http://schemas.openxmlformats.org/officeDocument/2006/relationships/font" Target="fonts/font42.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16.fntdata"/><Relationship Id="rId168" Type="http://schemas.openxmlformats.org/officeDocument/2006/relationships/font" Target="fonts/font3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1.fntdata"/><Relationship Id="rId163" Type="http://schemas.openxmlformats.org/officeDocument/2006/relationships/font" Target="fonts/font32.fntdata"/><Relationship Id="rId184" Type="http://schemas.openxmlformats.org/officeDocument/2006/relationships/font" Target="fonts/font53.fntdata"/><Relationship Id="rId189"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6.fntdata"/><Relationship Id="rId158" Type="http://schemas.openxmlformats.org/officeDocument/2006/relationships/font" Target="fonts/font27.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fntdata"/><Relationship Id="rId153" Type="http://schemas.openxmlformats.org/officeDocument/2006/relationships/font" Target="fonts/font22.fntdata"/><Relationship Id="rId174" Type="http://schemas.openxmlformats.org/officeDocument/2006/relationships/font" Target="fonts/font43.fntdata"/><Relationship Id="rId179" Type="http://schemas.openxmlformats.org/officeDocument/2006/relationships/font" Target="fonts/font48.fntdata"/><Relationship Id="rId190"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12.fntdata"/><Relationship Id="rId148" Type="http://schemas.openxmlformats.org/officeDocument/2006/relationships/font" Target="fonts/font17.fntdata"/><Relationship Id="rId164" Type="http://schemas.openxmlformats.org/officeDocument/2006/relationships/font" Target="fonts/font33.fntdata"/><Relationship Id="rId169" Type="http://schemas.openxmlformats.org/officeDocument/2006/relationships/font" Target="fonts/font38.fntdata"/><Relationship Id="rId185" Type="http://schemas.openxmlformats.org/officeDocument/2006/relationships/font" Target="fonts/font54.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4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83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4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73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8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2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p:cNvSpPr/>
          <p:nvPr userDrawn="1"/>
        </p:nvSpPr>
        <p:spPr>
          <a:xfrm>
            <a:off x="6683188" y="4948526"/>
            <a:ext cx="2460812" cy="174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40000"/>
                    <a:lumOff val="60000"/>
                  </a:schemeClr>
                </a:solidFill>
              </a:rPr>
              <a:t>N. V. </a:t>
            </a:r>
            <a:r>
              <a:rPr lang="en-US" dirty="0" err="1" smtClean="0">
                <a:solidFill>
                  <a:schemeClr val="accent6">
                    <a:lumMod val="40000"/>
                    <a:lumOff val="60000"/>
                  </a:schemeClr>
                </a:solidFill>
              </a:rPr>
              <a:t>Ratnakishor</a:t>
            </a:r>
            <a:r>
              <a:rPr lang="en-US" dirty="0" smtClean="0">
                <a:solidFill>
                  <a:schemeClr val="accent6">
                    <a:lumMod val="40000"/>
                    <a:lumOff val="60000"/>
                  </a:schemeClr>
                </a:solidFill>
              </a:rPr>
              <a:t> </a:t>
            </a:r>
            <a:r>
              <a:rPr lang="en-US" dirty="0" err="1" smtClean="0">
                <a:solidFill>
                  <a:schemeClr val="accent6">
                    <a:lumMod val="40000"/>
                    <a:lumOff val="60000"/>
                  </a:schemeClr>
                </a:solidFill>
              </a:rPr>
              <a:t>Gade</a:t>
            </a:r>
            <a:endParaRPr lang="en-IN" dirty="0">
              <a:solidFill>
                <a:schemeClr val="accent6">
                  <a:lumMod val="40000"/>
                  <a:lumOff val="60000"/>
                </a:schemeClr>
              </a:solidFill>
            </a:endParaRPr>
          </a:p>
        </p:txBody>
      </p:sp>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0.xml"/><Relationship Id="rId1" Type="http://schemas.openxmlformats.org/officeDocument/2006/relationships/slideLayout" Target="../slideLayouts/slideLayout47.xml"/><Relationship Id="rId5" Type="http://schemas.openxmlformats.org/officeDocument/2006/relationships/image" Target="../media/image43.jpg"/><Relationship Id="rId4" Type="http://schemas.openxmlformats.org/officeDocument/2006/relationships/image" Target="../media/image42.jp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06.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0.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1.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12.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8.gif"/><Relationship Id="rId2" Type="http://schemas.openxmlformats.org/officeDocument/2006/relationships/notesSlide" Target="../notesSlides/notesSlide113.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6.gif"/><Relationship Id="rId4" Type="http://schemas.openxmlformats.org/officeDocument/2006/relationships/image" Target="../media/image44.gif"/><Relationship Id="rId9" Type="http://schemas.openxmlformats.org/officeDocument/2006/relationships/image" Target="../media/image45.gif"/></Relationships>
</file>

<file path=ppt/slides/_rels/slide11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14.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20.xml"/><Relationship Id="rId1" Type="http://schemas.openxmlformats.org/officeDocument/2006/relationships/slideLayout" Target="../slideLayouts/slideLayout5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27.xml"/><Relationship Id="rId1" Type="http://schemas.openxmlformats.org/officeDocument/2006/relationships/slideLayout" Target="../slideLayouts/slideLayout55.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0.xml"/><Relationship Id="rId1" Type="http://schemas.openxmlformats.org/officeDocument/2006/relationships/slideLayout" Target="../slideLayouts/slideLayout21.xml"/><Relationship Id="rId5" Type="http://schemas.openxmlformats.org/officeDocument/2006/relationships/image" Target="../media/image25.png"/><Relationship Id="rId4" Type="http://schemas.openxmlformats.org/officeDocument/2006/relationships/hyperlink" Target="https://docs.google.com/spreadsheets/d/10QS3G4BrATPi_OEm6nh8N9F_vGRrCuOLf4nfRgLgYqg/copy"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docs.google.com/spreadsheets/d/10QS3G4BrATPi_OEm6nh8N9F_vGRrCuOLf4nfRgLgYqg/copy"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6.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xml"/></Relationships>
</file>

<file path=ppt/slides/_rels/slide8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88.xml"/><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5.xml"/></Relationships>
</file>

<file path=ppt/slides/_rels/slide9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9.xml"/><Relationship Id="rId1" Type="http://schemas.openxmlformats.org/officeDocument/2006/relationships/slideLayout" Target="../slideLayouts/slideLayout46.xml"/><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contact-lenses.ariff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Chage 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09792475"/>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Classes</a:t>
                      </a:r>
                      <a:r>
                        <a:rPr lang="en-US" baseline="0" dirty="0" smtClean="0"/>
                        <a:t>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are </a:t>
            </a:r>
            <a:r>
              <a:rPr lang="en-US" sz="1800" dirty="0" smtClean="0"/>
              <a:t>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a:t>
            </a:r>
            <a:r>
              <a:rPr lang="en-US" sz="1800" dirty="0" smtClean="0"/>
              <a:t>Learner:</a:t>
            </a:r>
          </a:p>
          <a:p>
            <a:pPr marL="1200150" lvl="2" indent="-285750" algn="just">
              <a:spcAft>
                <a:spcPts val="600"/>
              </a:spcAft>
              <a:buSzPts val="1100"/>
              <a:buFont typeface="Arial" panose="020B0604020202020204" pitchFamily="34" charset="0"/>
              <a:buChar char="•"/>
            </a:pPr>
            <a:r>
              <a:rPr lang="en-US" sz="1800" dirty="0" smtClean="0"/>
              <a:t>Implements </a:t>
            </a:r>
            <a:r>
              <a:rPr lang="en-US" sz="1800" dirty="0" err="1" smtClean="0"/>
              <a:t>Apriori</a:t>
            </a:r>
            <a:r>
              <a:rPr lang="en-US" sz="1800" dirty="0" smtClean="0"/>
              <a:t> algorithm.</a:t>
            </a:r>
          </a:p>
          <a:p>
            <a:pPr marL="1200150" lvl="2" indent="-285750" algn="just">
              <a:spcAft>
                <a:spcPts val="600"/>
              </a:spcAft>
              <a:buSzPts val="1100"/>
              <a:buFont typeface="Arial" panose="020B0604020202020204" pitchFamily="34" charset="0"/>
              <a:buChar char="•"/>
            </a:pPr>
            <a:r>
              <a:rPr lang="en-US" sz="1800" dirty="0" smtClean="0"/>
              <a:t>Iteratively reduces the minimum support from its </a:t>
            </a:r>
            <a:r>
              <a:rPr lang="en-US" sz="1800" dirty="0" err="1" smtClean="0"/>
              <a:t>upperBound</a:t>
            </a:r>
            <a:r>
              <a:rPr lang="en-US" sz="1800" dirty="0" smtClean="0"/>
              <a:t> until</a:t>
            </a:r>
          </a:p>
          <a:p>
            <a:pPr marL="1657350" lvl="3" indent="-285750" algn="just">
              <a:spcAft>
                <a:spcPts val="600"/>
              </a:spcAft>
              <a:buSzPts val="1100"/>
              <a:buFontTx/>
              <a:buChar char="-"/>
            </a:pPr>
            <a:r>
              <a:rPr lang="en-US" sz="1600" dirty="0" smtClean="0"/>
              <a:t>it finds the required number of rules with the given minimum confidence or reached  </a:t>
            </a:r>
          </a:p>
          <a:p>
            <a:pPr marL="1657350" lvl="3" indent="-285750" algn="just">
              <a:spcAft>
                <a:spcPts val="600"/>
              </a:spcAft>
              <a:buSzPts val="1100"/>
              <a:buFontTx/>
              <a:buChar char="-"/>
            </a:pPr>
            <a:r>
              <a:rPr lang="en-US" sz="1600" dirty="0"/>
              <a:t>t</a:t>
            </a:r>
            <a:r>
              <a:rPr lang="en-US" sz="1600" dirty="0" smtClean="0"/>
              <a:t>he minimum support reaches </a:t>
            </a:r>
            <a:r>
              <a:rPr lang="en-US" sz="1600" dirty="0" err="1" smtClean="0"/>
              <a:t>lowerBound</a:t>
            </a:r>
            <a:endParaRPr lang="en-US" sz="20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7290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Learner </a:t>
            </a:r>
            <a:r>
              <a:rPr lang="en-US" sz="1800" dirty="0" smtClean="0"/>
              <a:t>…</a:t>
            </a:r>
          </a:p>
          <a:p>
            <a:pPr marL="1200150" lvl="2" indent="-285750" algn="just">
              <a:spcAft>
                <a:spcPts val="600"/>
              </a:spcAft>
              <a:buSzPts val="1100"/>
              <a:buFont typeface="Arial" panose="020B0604020202020204" pitchFamily="34" charset="0"/>
              <a:buChar char="•"/>
            </a:pPr>
            <a:r>
              <a:rPr lang="en-US" sz="1800" dirty="0" smtClean="0"/>
              <a:t>Default values:</a:t>
            </a:r>
          </a:p>
          <a:p>
            <a:pPr marL="1371600" lvl="3" indent="0" algn="just">
              <a:spcAft>
                <a:spcPts val="600"/>
              </a:spcAft>
              <a:buSzPts val="1100"/>
              <a:buNone/>
            </a:pPr>
            <a:r>
              <a:rPr lang="en-US" sz="1800" dirty="0" err="1" smtClean="0"/>
              <a:t>lowerBound</a:t>
            </a:r>
            <a:r>
              <a:rPr lang="en-US" sz="1800" dirty="0" err="1" smtClean="0"/>
              <a:t>MinSupport</a:t>
            </a:r>
            <a:r>
              <a:rPr lang="en-US" sz="1800" dirty="0" smtClean="0"/>
              <a:t> = 0.1 (10%)</a:t>
            </a:r>
          </a:p>
          <a:p>
            <a:pPr marL="1371600" lvl="3" indent="0" algn="just">
              <a:spcAft>
                <a:spcPts val="600"/>
              </a:spcAft>
              <a:buSzPts val="1100"/>
              <a:buNone/>
            </a:pPr>
            <a:r>
              <a:rPr lang="en-US" sz="1800" dirty="0" err="1" smtClean="0"/>
              <a:t>upperBoundMinSupport</a:t>
            </a:r>
            <a:r>
              <a:rPr lang="en-US" sz="1800" dirty="0" smtClean="0"/>
              <a:t> = 0.9 (90%)</a:t>
            </a:r>
          </a:p>
          <a:p>
            <a:pPr marL="1371600" lvl="3" indent="0" algn="just">
              <a:spcAft>
                <a:spcPts val="600"/>
              </a:spcAft>
              <a:buSzPts val="1100"/>
              <a:buNone/>
            </a:pPr>
            <a:r>
              <a:rPr lang="en-US" sz="1800" dirty="0" err="1" smtClean="0"/>
              <a:t>metricType</a:t>
            </a:r>
            <a:r>
              <a:rPr lang="en-US" sz="1800" dirty="0" smtClean="0"/>
              <a:t> = Confidence</a:t>
            </a:r>
          </a:p>
          <a:p>
            <a:pPr marL="1371600" lvl="3" indent="0" algn="just">
              <a:spcAft>
                <a:spcPts val="600"/>
              </a:spcAft>
              <a:buSzPts val="1100"/>
              <a:buNone/>
            </a:pPr>
            <a:r>
              <a:rPr lang="en-US" sz="1800" dirty="0" err="1" smtClean="0"/>
              <a:t>minMetric</a:t>
            </a:r>
            <a:r>
              <a:rPr lang="en-US" sz="1800" dirty="0" smtClean="0"/>
              <a:t> = 0.9 (90%)</a:t>
            </a:r>
            <a:endParaRPr lang="en-US" sz="1800" dirty="0" smtClean="0"/>
          </a:p>
          <a:p>
            <a:pPr marL="1371600" lvl="3" indent="0" algn="just">
              <a:spcAft>
                <a:spcPts val="600"/>
              </a:spcAft>
              <a:buSzPts val="1100"/>
              <a:buNone/>
            </a:pPr>
            <a:r>
              <a:rPr lang="en-US" sz="1800" dirty="0" err="1" smtClean="0"/>
              <a:t>numRules</a:t>
            </a:r>
            <a:r>
              <a:rPr lang="en-US" sz="1800" dirty="0" smtClean="0"/>
              <a:t> = 10</a:t>
            </a: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2215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endParaRPr lang="en-US" sz="1600" dirty="0" smtClean="0">
              <a:sym typeface="Wingdings" panose="05000000000000000000" pitchFamily="2" charset="2"/>
            </a:endParaRP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4049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556927" y="2080725"/>
            <a:ext cx="3209544" cy="2743200"/>
          </a:xfrm>
          <a:prstGeom prst="rect">
            <a:avLst/>
          </a:prstGeom>
        </p:spPr>
      </p:pic>
      <p:pic>
        <p:nvPicPr>
          <p:cNvPr id="4" name="Picture 3"/>
          <p:cNvPicPr>
            <a:picLocks noChangeAspect="1"/>
          </p:cNvPicPr>
          <p:nvPr/>
        </p:nvPicPr>
        <p:blipFill>
          <a:blip r:embed="rId4"/>
          <a:stretch>
            <a:fillRect/>
          </a:stretch>
        </p:blipFill>
        <p:spPr>
          <a:xfrm>
            <a:off x="4080796" y="2080725"/>
            <a:ext cx="4969912" cy="2743200"/>
          </a:xfrm>
          <a:prstGeom prst="rect">
            <a:avLst/>
          </a:prstGeom>
        </p:spPr>
      </p:pic>
    </p:spTree>
    <p:extLst>
      <p:ext uri="{BB962C8B-B14F-4D97-AF65-F5344CB8AC3E}">
        <p14:creationId xmlns:p14="http://schemas.microsoft.com/office/powerpoint/2010/main" val="40211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14819180"/>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451097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3.3: </a:t>
            </a:r>
            <a:r>
              <a:rPr lang="en" sz="2400" dirty="0" smtClean="0">
                <a:solidFill>
                  <a:schemeClr val="bg1">
                    <a:lumMod val="75000"/>
                  </a:schemeClr>
                </a:solidFill>
              </a:rPr>
              <a:t>Apply Apriori Algorithm </a:t>
            </a:r>
            <a:r>
              <a:rPr lang="en" sz="2400" dirty="0" smtClean="0">
                <a:solidFill>
                  <a:schemeClr val="bg1">
                    <a:lumMod val="75000"/>
                  </a:schemeClr>
                </a:solidFill>
              </a:rPr>
              <a:t>with required</a:t>
            </a:r>
            <a:r>
              <a:rPr lang="en" sz="2400" dirty="0" smtClean="0">
                <a:solidFill>
                  <a:schemeClr val="bg1">
                    <a:lumMod val="75000"/>
                  </a:schemeClr>
                </a:solidFill>
              </a:rPr>
              <a:t> </a:t>
            </a:r>
            <a:r>
              <a:rPr lang="en" sz="2400" dirty="0" smtClean="0">
                <a:solidFill>
                  <a:schemeClr val="bg1">
                    <a:lumMod val="75000"/>
                  </a:schemeClr>
                </a:solidFill>
              </a:rPr>
              <a:t>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11140776"/>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98352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3.3: </a:t>
            </a:r>
            <a:r>
              <a:rPr lang="en" sz="2400" dirty="0" smtClean="0">
                <a:solidFill>
                  <a:schemeClr val="bg1">
                    <a:lumMod val="75000"/>
                  </a:schemeClr>
                </a:solidFill>
              </a:rPr>
              <a:t>Apply Apriori Algorithm </a:t>
            </a:r>
            <a:r>
              <a:rPr lang="en" sz="2400" dirty="0" smtClean="0">
                <a:solidFill>
                  <a:schemeClr val="bg1">
                    <a:lumMod val="75000"/>
                  </a:schemeClr>
                </a:solidFill>
              </a:rPr>
              <a:t>with required</a:t>
            </a:r>
            <a:r>
              <a:rPr lang="en" sz="2400" dirty="0" smtClean="0">
                <a:solidFill>
                  <a:schemeClr val="bg1">
                    <a:lumMod val="75000"/>
                  </a:schemeClr>
                </a:solidFill>
              </a:rPr>
              <a:t> </a:t>
            </a:r>
            <a:r>
              <a:rPr lang="en" sz="2400" dirty="0" smtClean="0">
                <a:solidFill>
                  <a:schemeClr val="bg1">
                    <a:lumMod val="75000"/>
                  </a:schemeClr>
                </a:solidFill>
              </a:rPr>
              <a:t>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r>
              <a:rPr lang="en-US" sz="2000" dirty="0" smtClean="0"/>
              <a:t>…</a:t>
            </a:r>
            <a:endParaRPr lang="en-US" sz="2000" dirty="0" smtClean="0"/>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62210627"/>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008514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1808</TotalTime>
  <Words>4548</Words>
  <Application>Microsoft Office PowerPoint</Application>
  <PresentationFormat>On-screen Show (16:9)</PresentationFormat>
  <Paragraphs>1024</Paragraphs>
  <Slides>127</Slides>
  <Notes>127</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127</vt:i4>
      </vt:variant>
    </vt:vector>
  </HeadingPairs>
  <TitlesOfParts>
    <vt:vector size="154" baseType="lpstr">
      <vt:lpstr>Crimson Text</vt:lpstr>
      <vt:lpstr>Proxima Nova Semibold</vt:lpstr>
      <vt:lpstr>Cambria Math</vt:lpstr>
      <vt:lpstr>Open Sans SemiBold</vt:lpstr>
      <vt:lpstr>Wingdings</vt:lpstr>
      <vt:lpstr>Calibri</vt:lpstr>
      <vt:lpstr>Arial</vt:lpstr>
      <vt:lpstr>Courier New</vt:lpstr>
      <vt:lpstr>Merriweather Light</vt:lpstr>
      <vt:lpstr>Oswald</vt:lpstr>
      <vt:lpstr>Proxima Nova</vt:lpstr>
      <vt:lpstr>Nunito</vt:lpstr>
      <vt:lpstr>Vidaloka</vt:lpstr>
      <vt:lpstr>Josefin Sans</vt:lpstr>
      <vt:lpstr>Montserrat</vt:lpstr>
      <vt:lpstr>Merriweather</vt:lpstr>
      <vt:lpstr>Mako</vt:lpstr>
      <vt:lpstr>Open Sans</vt:lpstr>
      <vt:lpstr>Russo One</vt:lpstr>
      <vt:lpstr>Roboto Medium</vt:lpstr>
      <vt:lpstr>PT Sans</vt:lpstr>
      <vt:lpstr>Amatic SC</vt:lpstr>
      <vt:lpstr>Consolas</vt:lpstr>
      <vt:lpstr>Lato</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3.3: Apply Apriori Algorithm with required Parameters.</vt:lpstr>
      <vt:lpstr>Task 3.3: Apply Apriori Algorithm with required Parameters.</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215</cp:revision>
  <dcterms:modified xsi:type="dcterms:W3CDTF">2023-08-20T02:41:44Z</dcterms:modified>
</cp:coreProperties>
</file>